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3"/>
  </p:notesMasterIdLst>
  <p:handoutMasterIdLst>
    <p:handoutMasterId r:id="rId24"/>
  </p:handoutMasterIdLst>
  <p:sldIdLst>
    <p:sldId id="257" r:id="rId4"/>
    <p:sldId id="263" r:id="rId5"/>
    <p:sldId id="1690" r:id="rId6"/>
    <p:sldId id="1698" r:id="rId7"/>
    <p:sldId id="1662" r:id="rId8"/>
    <p:sldId id="1672" r:id="rId9"/>
    <p:sldId id="1695" r:id="rId10"/>
    <p:sldId id="1696" r:id="rId11"/>
    <p:sldId id="1564" r:id="rId12"/>
    <p:sldId id="1607" r:id="rId13"/>
    <p:sldId id="1691" r:id="rId14"/>
    <p:sldId id="1677" r:id="rId15"/>
    <p:sldId id="1692" r:id="rId16"/>
    <p:sldId id="1699" r:id="rId17"/>
    <p:sldId id="265" r:id="rId18"/>
    <p:sldId id="283" r:id="rId19"/>
    <p:sldId id="279"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690"/>
            <p14:sldId id="1698"/>
            <p14:sldId id="1662"/>
            <p14:sldId id="1672"/>
            <p14:sldId id="1695"/>
          </p14:sldIdLst>
        </p14:section>
        <p14:section name="azure ad" id="{E246A876-431E-4E4A-8C29-39D16E6C9554}">
          <p14:sldIdLst>
            <p14:sldId id="1696"/>
            <p14:sldId id="1564"/>
            <p14:sldId id="1607"/>
            <p14:sldId id="1691"/>
            <p14:sldId id="1677"/>
          </p14:sldIdLst>
        </p14:section>
        <p14:section name="spo &amp; msgraph" id="{2190B3DB-DE16-294A-93C6-2DFBA5D6ACEF}">
          <p14:sldIdLst>
            <p14:sldId id="1692"/>
            <p14:sldId id="1699"/>
            <p14:sldId id="265"/>
          </p14:sldIdLst>
        </p14:section>
        <p14:section name="outro" id="{00537C7C-1C44-D648-8CFB-1BB78D029B00}">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4" autoAdjust="0"/>
    <p:restoredTop sz="87489" autoAdjust="0"/>
  </p:normalViewPr>
  <p:slideViewPr>
    <p:cSldViewPr snapToGrid="0">
      <p:cViewPr varScale="1">
        <p:scale>
          <a:sx n="110" d="100"/>
          <a:sy n="110" d="100"/>
        </p:scale>
        <p:origin x="184" y="14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6/28/18 5:50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6/28/18 5:50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998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6/28/18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98534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6/28/18 5:50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graph"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github.com/microsoftgraph/msgraph-sdk-javascript" TargetMode="External"/><Relationship Id="rId4" Type="http://schemas.openxmlformats.org/officeDocument/2006/relationships/hyperlink" Target="https://developer.microsoft.com/en-us/graph/graph-explore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dirty="0"/>
              <a:t>Leveraging the Microsoft Graph API from the SharePoint Framework </a:t>
            </a:r>
          </a:p>
        </p:txBody>
      </p:sp>
      <p:sp>
        <p:nvSpPr>
          <p:cNvPr id="5" name="Text Placeholder 4"/>
          <p:cNvSpPr>
            <a:spLocks noGrp="1"/>
          </p:cNvSpPr>
          <p:nvPr>
            <p:ph type="body" sz="quarter" idx="12"/>
          </p:nvPr>
        </p:nvSpPr>
        <p:spPr/>
        <p:txBody>
          <a:bodyPr/>
          <a:lstStyle/>
          <a:p>
            <a:r>
              <a:rPr lang="en-US" dirty="0"/>
              <a:t>Extending SharePoint with information from the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Accessing the Microsoft Graph from the SharePoint Framework</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6BE08-91C8-1044-94EC-F3AD630E97A6}"/>
              </a:ext>
            </a:extLst>
          </p:cNvPr>
          <p:cNvSpPr>
            <a:spLocks noGrp="1"/>
          </p:cNvSpPr>
          <p:nvPr>
            <p:ph type="title"/>
          </p:nvPr>
        </p:nvSpPr>
        <p:spPr/>
        <p:txBody>
          <a:bodyPr/>
          <a:lstStyle/>
          <a:p>
            <a:r>
              <a:rPr lang="en-US" dirty="0"/>
              <a:t>Office 365 and SharePoint Online Users Already Authenticated</a:t>
            </a:r>
          </a:p>
        </p:txBody>
      </p:sp>
      <p:sp>
        <p:nvSpPr>
          <p:cNvPr id="4" name="Text Placeholder 3">
            <a:extLst>
              <a:ext uri="{FF2B5EF4-FFF2-40B4-BE49-F238E27FC236}">
                <a16:creationId xmlns:a16="http://schemas.microsoft.com/office/drawing/2014/main" id="{5807526E-11FD-B74B-9E33-D4816D7D7191}"/>
              </a:ext>
            </a:extLst>
          </p:cNvPr>
          <p:cNvSpPr>
            <a:spLocks noGrp="1"/>
          </p:cNvSpPr>
          <p:nvPr>
            <p:ph type="body" sz="quarter" idx="10"/>
          </p:nvPr>
        </p:nvSpPr>
        <p:spPr>
          <a:xfrm>
            <a:off x="465138" y="1919804"/>
            <a:ext cx="11533187" cy="3397853"/>
          </a:xfrm>
        </p:spPr>
        <p:txBody>
          <a:bodyPr/>
          <a:lstStyle/>
          <a:p>
            <a:r>
              <a:rPr lang="en-US" sz="2400" dirty="0"/>
              <a:t>Users in Office 365 are already authenticated</a:t>
            </a:r>
          </a:p>
          <a:p>
            <a:pPr lvl="1"/>
            <a:endParaRPr lang="en-US" sz="2000" dirty="0"/>
          </a:p>
          <a:p>
            <a:pPr lvl="1"/>
            <a:r>
              <a:rPr lang="en-US" sz="2000" dirty="0"/>
              <a:t>SharePoint Online &amp; Office 365 share the same Azure AD dependency as Microsoft Graph</a:t>
            </a:r>
          </a:p>
          <a:p>
            <a:pPr lvl="1"/>
            <a:r>
              <a:rPr lang="en-US" sz="2000" dirty="0"/>
              <a:t>Users login to Office 365 with their Work &amp; School account (Azure AD)</a:t>
            </a:r>
            <a:endParaRPr lang="en-US" dirty="0"/>
          </a:p>
          <a:p>
            <a:pPr lvl="1"/>
            <a:endParaRPr lang="en-US" sz="2000" dirty="0"/>
          </a:p>
          <a:p>
            <a:r>
              <a:rPr lang="en-US" sz="2400" dirty="0"/>
              <a:t>Calls to the Microsoft Graph are proxied through SharePoint Online</a:t>
            </a:r>
          </a:p>
          <a:p>
            <a:pPr lvl="1"/>
            <a:endParaRPr lang="en-US" sz="2000" dirty="0"/>
          </a:p>
          <a:p>
            <a:pPr lvl="1"/>
            <a:r>
              <a:rPr lang="en-US" sz="2000" dirty="0"/>
              <a:t>Eliminates the need for creation of a separate Azure AD application</a:t>
            </a:r>
          </a:p>
          <a:p>
            <a:pPr lvl="1"/>
            <a:r>
              <a:rPr lang="en-US" sz="2000" dirty="0"/>
              <a:t>Does not bypass any permission / scope requirements</a:t>
            </a:r>
          </a:p>
          <a:p>
            <a:pPr lvl="1"/>
            <a:r>
              <a:rPr lang="en-US" sz="2000" dirty="0"/>
              <a:t>Can only access business entities, not consumer entities</a:t>
            </a:r>
          </a:p>
        </p:txBody>
      </p:sp>
    </p:spTree>
    <p:extLst>
      <p:ext uri="{BB962C8B-B14F-4D97-AF65-F5344CB8AC3E}">
        <p14:creationId xmlns:p14="http://schemas.microsoft.com/office/powerpoint/2010/main" val="11897299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Accessing User Details from the Microsoft Graph in a SharePoint Framework Client-Side Web Part</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7091" y="0"/>
            <a:ext cx="6549384"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267765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The Microsoft Graph REST API enables any application using any language on any platform to access organization data provided they have appropriate permissions</a:t>
            </a:r>
          </a:p>
          <a:p>
            <a:pPr lvl="0">
              <a:lnSpc>
                <a:spcPct val="90000"/>
              </a:lnSpc>
              <a:spcBef>
                <a:spcPts val="1800"/>
              </a:spcBef>
            </a:pPr>
            <a:r>
              <a:rPr lang="en-US" sz="1600" b="0" dirty="0">
                <a:solidFill>
                  <a:srgbClr val="2F2F2F"/>
                </a:solidFill>
                <a:latin typeface="Segoe UI Semibold"/>
              </a:rPr>
              <a:t>Azure AD is the single dependency shared between both the Microsoft Graph and Office 365’s SharePoint Online</a:t>
            </a:r>
          </a:p>
          <a:p>
            <a:pPr lvl="0">
              <a:lnSpc>
                <a:spcPct val="90000"/>
              </a:lnSpc>
              <a:spcBef>
                <a:spcPts val="1800"/>
              </a:spcBef>
            </a:pPr>
            <a:r>
              <a:rPr lang="en-US" sz="1600" b="0" dirty="0">
                <a:solidFill>
                  <a:srgbClr val="2F2F2F"/>
                </a:solidFill>
                <a:latin typeface="Segoe UI Semibold"/>
              </a:rPr>
              <a:t>SharePoint can simplify the authentication process to access the Microsoft Graph as users are already logged into Azure AD </a:t>
            </a:r>
          </a:p>
        </p:txBody>
      </p:sp>
    </p:spTree>
    <p:extLst>
      <p:ext uri="{BB962C8B-B14F-4D97-AF65-F5344CB8AC3E}">
        <p14:creationId xmlns:p14="http://schemas.microsoft.com/office/powerpoint/2010/main" val="42359203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59129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30734"/>
            <a:ext cx="11533187" cy="272382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Microsoft Graph</a:t>
            </a:r>
          </a:p>
          <a:p>
            <a:pPr marL="342900" lvl="0" indent="-342900" defTabSz="914400">
              <a:lnSpc>
                <a:spcPct val="100000"/>
              </a:lnSpc>
              <a:spcBef>
                <a:spcPts val="600"/>
              </a:spcBef>
              <a:buSzTx/>
              <a:defRPr/>
            </a:pPr>
            <a:r>
              <a:rPr lang="en-US" sz="1800" dirty="0">
                <a:latin typeface="+mj-lt"/>
                <a:hlinkClick r:id="rId3"/>
              </a:rPr>
              <a:t>https://developer.microsoft.com/graph</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Graph Explorer</a:t>
            </a:r>
          </a:p>
          <a:p>
            <a:pPr marL="342900" lvl="0" indent="-342900" defTabSz="914400">
              <a:lnSpc>
                <a:spcPct val="100000"/>
              </a:lnSpc>
              <a:spcBef>
                <a:spcPts val="600"/>
              </a:spcBef>
              <a:buSzTx/>
              <a:defRPr/>
            </a:pPr>
            <a:r>
              <a:rPr lang="en-US" sz="1800" dirty="0">
                <a:latin typeface="+mj-lt"/>
                <a:hlinkClick r:id="rId4"/>
              </a:rPr>
              <a:t>https://developer.microsoft.com/graph/graph-explorer</a:t>
            </a:r>
            <a:endParaRPr lang="en-US" sz="1800" dirty="0">
              <a:latin typeface="+mj-lt"/>
            </a:endParaRPr>
          </a:p>
          <a:p>
            <a:pPr marL="342900" lvl="0" indent="-342900" defTabSz="914400">
              <a:lnSpc>
                <a:spcPct val="100000"/>
              </a:lnSpc>
              <a:spcBef>
                <a:spcPts val="600"/>
              </a:spcBef>
              <a:buSzTx/>
              <a:defRPr/>
            </a:pPr>
            <a:endParaRPr lang="en-US" sz="1600" dirty="0"/>
          </a:p>
          <a:p>
            <a:pPr marL="342900" indent="-342900" defTabSz="914400">
              <a:lnSpc>
                <a:spcPct val="100000"/>
              </a:lnSpc>
              <a:spcBef>
                <a:spcPts val="600"/>
              </a:spcBef>
              <a:buSzTx/>
            </a:pPr>
            <a:r>
              <a:rPr lang="en-US" sz="1800" b="1" dirty="0">
                <a:latin typeface="+mj-lt"/>
              </a:rPr>
              <a:t>Microsoft Graph JavaScript SDK</a:t>
            </a:r>
          </a:p>
          <a:p>
            <a:pPr marL="342900" indent="-342900" defTabSz="914400">
              <a:lnSpc>
                <a:spcPct val="100000"/>
              </a:lnSpc>
              <a:spcBef>
                <a:spcPts val="600"/>
              </a:spcBef>
              <a:buSzTx/>
            </a:pPr>
            <a:r>
              <a:rPr lang="en-US" sz="1800" b="1" dirty="0">
                <a:latin typeface="+mj-lt"/>
                <a:hlinkClick r:id="rId5"/>
              </a:rPr>
              <a:t>https://github.com/microsoftgraph/msgraph-sdk-javascript</a:t>
            </a:r>
            <a:r>
              <a:rPr lang="en-US" sz="1800" b="1" dirty="0">
                <a:latin typeface="+mj-lt"/>
              </a:rPr>
              <a:t> </a:t>
            </a:r>
          </a:p>
        </p:txBody>
      </p:sp>
    </p:spTree>
    <p:extLst>
      <p:ext uri="{BB962C8B-B14F-4D97-AF65-F5344CB8AC3E}">
        <p14:creationId xmlns:p14="http://schemas.microsoft.com/office/powerpoint/2010/main" val="39064785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and Azure AD</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a:t>
            </a:r>
          </a:p>
          <a:p>
            <a:pPr>
              <a:spcBef>
                <a:spcPts val="1200"/>
              </a:spcBef>
            </a:pPr>
            <a:r>
              <a:rPr lang="en-US" sz="2000" dirty="0"/>
              <a:t>Securing and Accessing the Microsoft Graph </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022197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p:txBody>
          <a:bodyPr/>
          <a:lstStyle/>
          <a:p>
            <a:pPr lvl="1"/>
            <a:r>
              <a:rPr lang="en-US" dirty="0"/>
              <a:t>Sign users in using OpenID Connect</a:t>
            </a:r>
          </a:p>
          <a:p>
            <a:pPr lvl="1"/>
            <a:endParaRPr lang="en-US" dirty="0"/>
          </a:p>
          <a:p>
            <a:pPr lvl="1"/>
            <a:r>
              <a:rPr lang="en-US" dirty="0"/>
              <a:t>Azure AD and Office 365 services</a:t>
            </a:r>
          </a:p>
          <a:p>
            <a:pPr lvl="1"/>
            <a:endParaRPr lang="en-US" dirty="0"/>
          </a:p>
          <a:p>
            <a:pPr lvl="1"/>
            <a:r>
              <a:rPr lang="en-US" dirty="0"/>
              <a:t>Supports MFA and federated user sign-in</a:t>
            </a:r>
          </a:p>
          <a:p>
            <a:pPr lvl="1"/>
            <a:endParaRPr lang="en-US" dirty="0"/>
          </a:p>
          <a:p>
            <a:pPr lvl="1"/>
            <a:r>
              <a:rPr lang="en-US" dirty="0"/>
              <a:t>Device apps, web sites, SPAs, and service apps</a:t>
            </a:r>
          </a:p>
          <a:p>
            <a:pPr lvl="1"/>
            <a:endParaRPr lang="en-US" dirty="0"/>
          </a:p>
          <a:p>
            <a:pPr lvl="1"/>
            <a:r>
              <a:rPr lang="en-US"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D4B9356D-81FC-4BC8-B47C-7379BAF08BC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1202</Words>
  <Application>Microsoft Macintosh PowerPoint</Application>
  <PresentationFormat>Custom</PresentationFormat>
  <Paragraphs>182</Paragraphs>
  <Slides>19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Consolas</vt:lpstr>
      <vt:lpstr>Segoe UI</vt:lpstr>
      <vt:lpstr>Segoe UI Light</vt:lpstr>
      <vt:lpstr>Segoe UI Semibold</vt:lpstr>
      <vt:lpstr>Segoe UI Semilight</vt:lpstr>
      <vt:lpstr>Wingdings</vt:lpstr>
      <vt:lpstr>Office 365 PPT Template - 2017</vt:lpstr>
      <vt:lpstr>Leveraging the Microsoft Graph API from the SharePoint Framework </vt:lpstr>
      <vt:lpstr>Microsoft Graph  and Azure AD</vt:lpstr>
      <vt:lpstr>Microsoft 365 Platform</vt:lpstr>
      <vt:lpstr>Microsoft Graph Gateway to your data in the Microsoft-cloud  </vt:lpstr>
      <vt:lpstr>Microsoft Graph, gateway to Office 365</vt:lpstr>
      <vt:lpstr>Office 365 direct API Endpoints</vt:lpstr>
      <vt:lpstr>Accessing the Microsoft Graph</vt:lpstr>
      <vt:lpstr>Azure AD Applications: The Microsoft Graph Dependency</vt:lpstr>
      <vt:lpstr>Single authentication flow for Office 365</vt:lpstr>
      <vt:lpstr>Common consent</vt:lpstr>
      <vt:lpstr>Authentication Options</vt:lpstr>
      <vt:lpstr>Microsoft Account + Azure AD</vt:lpstr>
      <vt:lpstr>Accessing the Microsoft Graph from the SharePoint Framework</vt:lpstr>
      <vt:lpstr>Office 365 and SharePoint Online Users Already Authenticated</vt:lpstr>
      <vt:lpstr>Demo Accessing User Details from the Microsoft Graph in a SharePoint Framework Client-Side Web Part</vt:lpstr>
      <vt:lpstr>Summary</vt:lpstr>
      <vt:lpstr>Reading further</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2018-06-28T11:24:02Z</dcterms:modified>
</cp:coreProperties>
</file>